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  <p:boldItalic r:id="rId29"/>
    </p:embeddedFont>
    <p:embeddedFont>
      <p:font typeface="Algerian" panose="04020705040A02060702" pitchFamily="8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4" name="Google Shape;2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081f503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4081f5035a_0_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4081f503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5" name="Google Shape;245;g4081f503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6" name="Google Shape;2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6" name="Google Shape;2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24100" y="-266700"/>
            <a:ext cx="4492625" cy="82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746626" y="2155825"/>
            <a:ext cx="5818187" cy="20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557213" y="174625"/>
            <a:ext cx="5818187" cy="601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7"/>
          <p:cNvCxnSpPr/>
          <p:nvPr/>
        </p:nvCxnSpPr>
        <p:spPr>
          <a:xfrm>
            <a:off x="2795588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27"/>
          <p:cNvCxnSpPr/>
          <p:nvPr/>
        </p:nvCxnSpPr>
        <p:spPr>
          <a:xfrm>
            <a:off x="5222875" y="2133600"/>
            <a:ext cx="0" cy="3967163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8"/>
          <p:cNvCxnSpPr/>
          <p:nvPr/>
        </p:nvCxnSpPr>
        <p:spPr>
          <a:xfrm>
            <a:off x="2795588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28"/>
          <p:cNvCxnSpPr/>
          <p:nvPr/>
        </p:nvCxnSpPr>
        <p:spPr>
          <a:xfrm>
            <a:off x="5222875" y="2133600"/>
            <a:ext cx="0" cy="3967163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 rot="5400000">
            <a:off x="2085182" y="794544"/>
            <a:ext cx="4195762" cy="67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701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1"/>
          <p:cNvGrpSpPr/>
          <p:nvPr/>
        </p:nvGrpSpPr>
        <p:grpSpPr>
          <a:xfrm>
            <a:off x="0" y="2438400"/>
            <a:ext cx="9140825" cy="4043363"/>
            <a:chOff x="0" y="1536"/>
            <a:chExt cx="5758" cy="2547"/>
          </a:xfrm>
        </p:grpSpPr>
        <p:sp>
          <p:nvSpPr>
            <p:cNvPr id="13" name="Google Shape;13;p1"/>
            <p:cNvSpPr/>
            <p:nvPr/>
          </p:nvSpPr>
          <p:spPr>
            <a:xfrm rot="-1440000">
              <a:off x="2122" y="2594"/>
              <a:ext cx="3070" cy="382"/>
            </a:xfrm>
            <a:prstGeom prst="rect">
              <a:avLst/>
            </a:prstGeom>
            <a:gradFill>
              <a:gsLst>
                <a:gs pos="0">
                  <a:srgbClr val="000090"/>
                </a:gs>
                <a:gs pos="50000">
                  <a:srgbClr val="000099"/>
                </a:gs>
                <a:gs pos="100000">
                  <a:srgbClr val="000090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2664"/>
              <a:ext cx="2686" cy="1222"/>
            </a:xfrm>
            <a:custGeom>
              <a:avLst/>
              <a:gdLst/>
              <a:ahLst/>
              <a:cxnLst/>
              <a:rect l="l" t="t" r="r" b="b"/>
              <a:pathLst>
                <a:path w="2688" h="1224" extrusionOk="0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359" y="1536"/>
              <a:ext cx="2399" cy="1230"/>
            </a:xfrm>
            <a:custGeom>
              <a:avLst/>
              <a:gdLst/>
              <a:ahLst/>
              <a:cxnLst/>
              <a:rect l="l" t="t" r="r" b="b"/>
              <a:pathLst>
                <a:path w="2401" h="1232" extrusionOk="0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00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792" y="1536"/>
              <a:ext cx="1966" cy="760"/>
            </a:xfrm>
            <a:custGeom>
              <a:avLst/>
              <a:gdLst/>
              <a:ahLst/>
              <a:cxnLst/>
              <a:rect l="l" t="t" r="r" b="b"/>
              <a:pathLst>
                <a:path w="1968" h="762" extrusionOk="0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>
              <a:gsLst>
                <a:gs pos="0">
                  <a:srgbClr val="0000A6"/>
                </a:gs>
                <a:gs pos="100000">
                  <a:srgbClr val="2E2EB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599" y="2477"/>
              <a:ext cx="184" cy="118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779" y="2393"/>
              <a:ext cx="183" cy="118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839" y="1836"/>
              <a:ext cx="526" cy="273"/>
            </a:xfrm>
            <a:custGeom>
              <a:avLst/>
              <a:gdLst/>
              <a:ahLst/>
              <a:cxnLst/>
              <a:rect l="l" t="t" r="r" b="b"/>
              <a:pathLst>
                <a:path w="526" h="275" extrusionOk="0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676" y="2015"/>
              <a:ext cx="719" cy="304"/>
            </a:xfrm>
            <a:custGeom>
              <a:avLst/>
              <a:gdLst/>
              <a:ahLst/>
              <a:cxnLst/>
              <a:rect l="l" t="t" r="r" b="b"/>
              <a:pathLst>
                <a:path w="718" h="306" extrusionOk="0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358" y="1890"/>
              <a:ext cx="2398" cy="879"/>
            </a:xfrm>
            <a:custGeom>
              <a:avLst/>
              <a:gdLst/>
              <a:ahLst/>
              <a:cxnLst/>
              <a:rect l="l" t="t" r="r" b="b"/>
              <a:pathLst>
                <a:path w="2392" h="881" extrusionOk="0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839" y="1854"/>
              <a:ext cx="575" cy="256"/>
            </a:xfrm>
            <a:custGeom>
              <a:avLst/>
              <a:gdLst/>
              <a:ahLst/>
              <a:cxnLst/>
              <a:rect l="l" t="t" r="r" b="b"/>
              <a:pathLst>
                <a:path w="550" h="257" extrusionOk="0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close/>
                </a:path>
              </a:pathLst>
            </a:custGeom>
            <a:gradFill>
              <a:gsLst>
                <a:gs pos="0">
                  <a:srgbClr val="0000A6"/>
                </a:gs>
                <a:gs pos="100000">
                  <a:srgbClr val="0F0FA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327" y="1642"/>
              <a:ext cx="3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3839" y="1728"/>
              <a:ext cx="714" cy="381"/>
            </a:xfrm>
            <a:custGeom>
              <a:avLst/>
              <a:gdLst/>
              <a:ahLst/>
              <a:cxnLst/>
              <a:rect l="l" t="t" r="r" b="b"/>
              <a:pathLst>
                <a:path w="716" h="383" extrusionOk="0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>
              <a:gsLst>
                <a:gs pos="0">
                  <a:srgbClr val="0000A6"/>
                </a:gs>
                <a:gs pos="100000">
                  <a:srgbClr val="0F0FA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3453" y="2271"/>
              <a:ext cx="316" cy="223"/>
            </a:xfrm>
            <a:custGeom>
              <a:avLst/>
              <a:gdLst/>
              <a:ahLst/>
              <a:cxnLst/>
              <a:rect l="l" t="t" r="r" b="b"/>
              <a:pathLst>
                <a:path w="318" h="225" extrusionOk="0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>
              <a:gsLst>
                <a:gs pos="0">
                  <a:srgbClr val="0000A6"/>
                </a:gs>
                <a:gs pos="100000">
                  <a:srgbClr val="0F0FA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0" y="2658"/>
              <a:ext cx="2593" cy="931"/>
            </a:xfrm>
            <a:custGeom>
              <a:avLst/>
              <a:gdLst/>
              <a:ahLst/>
              <a:cxnLst/>
              <a:rect l="l" t="t" r="r" b="b"/>
              <a:pathLst>
                <a:path w="2595" h="933" extrusionOk="0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>
              <a:gsLst>
                <a:gs pos="0">
                  <a:srgbClr val="0000A6"/>
                </a:gs>
                <a:gs pos="100000">
                  <a:srgbClr val="2E2EB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0" y="2994"/>
              <a:ext cx="2721" cy="1089"/>
            </a:xfrm>
            <a:custGeom>
              <a:avLst/>
              <a:gdLst/>
              <a:ahLst/>
              <a:cxnLst/>
              <a:rect l="l" t="t" r="r" b="b"/>
              <a:pathLst>
                <a:path w="2723" h="1091" extrusionOk="0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8" name="Google Shape;28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CC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Google Shape;30;p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Times New Roman"/>
              <a:buNone/>
              <a:defRPr sz="1200" b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1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m5yCOSHeYn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/>
        </p:nvSpPr>
        <p:spPr>
          <a:xfrm>
            <a:off x="685800" y="1766888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Welcome to 7</a:t>
            </a:r>
            <a:r>
              <a:rPr lang="en-US" sz="4800" b="1" baseline="30000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lang="en-US" sz="4800" b="1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 Grade Math</a:t>
            </a:r>
            <a:br>
              <a:rPr lang="en-US" sz="4800" b="1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800" b="1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Room 118</a:t>
            </a:r>
            <a:endParaRPr dirty="0"/>
          </a:p>
        </p:txBody>
      </p:sp>
      <p:sp>
        <p:nvSpPr>
          <p:cNvPr id="225" name="Google Shape;225;p31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FFCC"/>
                </a:solidFill>
                <a:latin typeface="Garamond"/>
                <a:ea typeface="Garamond"/>
                <a:cs typeface="Garamond"/>
                <a:sym typeface="Garamond"/>
              </a:rPr>
              <a:t>2019-2020</a:t>
            </a:r>
            <a:endParaRPr sz="3200" dirty="0">
              <a:solidFill>
                <a:srgbClr val="FFFFC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CC"/>
                </a:solidFill>
                <a:latin typeface="Garamond"/>
                <a:ea typeface="Garamond"/>
                <a:cs typeface="Garamond"/>
                <a:sym typeface="Garamond"/>
              </a:rPr>
              <a:t>Ms. Elizabeth Garcia</a:t>
            </a:r>
            <a:endParaRPr dirty="0"/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188" y="304800"/>
            <a:ext cx="1730375" cy="156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4343400"/>
            <a:ext cx="2336800" cy="214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4200" y="4876800"/>
            <a:ext cx="18256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228600"/>
            <a:ext cx="17526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152400" y="76200"/>
            <a:ext cx="86868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are expected to complete all assignments.  Parents will be notified if assignments are not completed. </a:t>
            </a:r>
            <a:r>
              <a:rPr lang="en-US" sz="28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2794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need extra help, it is your responsibility to attend tutoring. </a:t>
            </a:r>
            <a:endParaRPr sz="28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2794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have online assignments from the GO Math Book as well as through Google Classroom.</a:t>
            </a:r>
            <a:endParaRPr/>
          </a:p>
          <a:p>
            <a:pPr marL="457200" marR="0" lvl="0" indent="-2794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tutor </a:t>
            </a:r>
            <a:r>
              <a:rPr lang="en-US" sz="2800" b="1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Mondays, Tuesdays, and Wednesdays</a:t>
            </a:r>
            <a:r>
              <a:rPr lang="en-US" sz="28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after school.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28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will dismiss you not the bell.</a:t>
            </a:r>
            <a:endParaRPr/>
          </a:p>
          <a:p>
            <a:pPr marL="457200" marR="0" lvl="0" indent="-2794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66FF3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66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 allow you to leave the room, you must scan a QR code out and in.</a:t>
            </a:r>
            <a:endParaRPr sz="2800">
              <a:solidFill>
                <a:srgbClr val="66FF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/>
        </p:nvSpPr>
        <p:spPr>
          <a:xfrm>
            <a:off x="381000" y="1066800"/>
            <a:ext cx="825023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walk past the bus pick up area during a fire drill</a:t>
            </a:r>
            <a:r>
              <a:rPr lang="en-US" sz="2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2800" dirty="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a lock down or shelter in place drill, no students are allowed to leave.  We will be locked in the classroom.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Seating arrangements and roles change every 6 weeks.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Sages change every </a:t>
            </a:r>
            <a:r>
              <a:rPr lang="en-US" sz="2800" b="1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weeks. </a:t>
            </a:r>
            <a:endParaRPr sz="28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907A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clean up after yourselves.  I will dismiss the class once the room is in order.</a:t>
            </a:r>
            <a:endParaRPr dirty="0"/>
          </a:p>
        </p:txBody>
      </p:sp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685800" y="228599"/>
            <a:ext cx="705643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Topics</a:t>
            </a:r>
            <a:endParaRPr sz="4200" b="1" i="0" u="none" strike="noStrike" cap="non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/>
          <p:nvPr/>
        </p:nvSpPr>
        <p:spPr>
          <a:xfrm>
            <a:off x="533400" y="28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Resposibilities</a:t>
            </a:r>
            <a:endParaRPr sz="6500" b="1" i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42"/>
          <p:cNvSpPr txBox="1"/>
          <p:nvPr/>
        </p:nvSpPr>
        <p:spPr>
          <a:xfrm>
            <a:off x="-76200" y="914400"/>
            <a:ext cx="9220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6425" marR="0" lvl="0" indent="-606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Materials: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Bring your materials to class every day.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Behavior</a:t>
            </a:r>
            <a:r>
              <a:rPr lang="en-US" sz="2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Be on your best behavior daily.  Respect. Follow dress code.</a:t>
            </a:r>
            <a:endParaRPr/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Attitude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Have a positive attitude.  Being positive helps you succeed.</a:t>
            </a:r>
            <a:endParaRPr/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Tardies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If tardy, bring a tardy form.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Attendance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Be present every day.  You’re responsible for work.</a:t>
            </a:r>
            <a:endParaRPr/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 Passes</a:t>
            </a:r>
            <a:r>
              <a:rPr lang="en-US" sz="2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Only allowed out in case of an emergency.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Keep up with your grades on Skyward. 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 Log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Keep track of assignments and due dates on the log.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Agenda:</a:t>
            </a:r>
            <a:r>
              <a:rPr lang="en-U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Write the objective for the day in your agenda.</a:t>
            </a:r>
            <a:endParaRPr/>
          </a:p>
          <a:p>
            <a:pPr marL="606425" marR="0" lvl="0" indent="-47942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Comic Sans MS"/>
              <a:buNone/>
            </a:pP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CC"/>
                </a:solidFill>
                <a:latin typeface="Garamond"/>
                <a:ea typeface="Garamond"/>
                <a:cs typeface="Garamond"/>
                <a:sym typeface="Garamond"/>
              </a:rPr>
              <a:t>Binder Organization</a:t>
            </a:r>
            <a:endParaRPr/>
          </a:p>
        </p:txBody>
      </p:sp>
      <p:sp>
        <p:nvSpPr>
          <p:cNvPr id="346" name="Google Shape;346;p43"/>
          <p:cNvSpPr txBox="1"/>
          <p:nvPr/>
        </p:nvSpPr>
        <p:spPr>
          <a:xfrm>
            <a:off x="152400" y="1193508"/>
            <a:ext cx="8519160" cy="551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Comic Sans MS"/>
              <a:buChar char="•"/>
            </a:pPr>
            <a:r>
              <a:rPr lang="en-US" sz="3600" u="sng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Warm-ups</a:t>
            </a:r>
            <a:r>
              <a:rPr lang="en-US" sz="3200" u="sng" dirty="0">
                <a:solidFill>
                  <a:srgbClr val="66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3200" dirty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Work the problems on the sheet for 10 minutes.  We’ll </a:t>
            </a:r>
            <a:r>
              <a:rPr lang="en-US" sz="3200" dirty="0" smtClean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 </a:t>
            </a:r>
            <a:r>
              <a:rPr lang="en-US" sz="3200" dirty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them before moving on.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Comic Sans MS"/>
              <a:buChar char="•"/>
            </a:pPr>
            <a:r>
              <a:rPr lang="en-US" sz="3600" u="sng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Lessons</a:t>
            </a:r>
            <a:r>
              <a:rPr lang="en-US" sz="3200" u="sng" dirty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3200" dirty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 pages.  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Comic Sans MS"/>
              <a:buChar char="•"/>
            </a:pPr>
            <a:r>
              <a:rPr lang="en-US" sz="3600" u="sng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Assignments</a:t>
            </a:r>
            <a:r>
              <a:rPr lang="en-US" sz="3200" u="sng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32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Keep up with assignment logs on a daily basis.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Comic Sans MS"/>
              <a:buChar char="•"/>
            </a:pPr>
            <a:r>
              <a:rPr lang="en-US" sz="3600" u="sng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Tests</a:t>
            </a:r>
            <a:r>
              <a:rPr lang="en-US" sz="3200" u="sng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32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 graded papers.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Comic Sans MS"/>
              <a:buChar char="•"/>
            </a:pPr>
            <a:r>
              <a:rPr lang="en-US" sz="3600" u="sng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Vocabulary</a:t>
            </a:r>
            <a:r>
              <a:rPr lang="en-US" sz="3200" u="sng" dirty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3200" dirty="0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Keep your glossary.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 i="1" u="sng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YOUR NAME AND DATE ON ALL PAPERS!!!!!</a:t>
            </a:r>
            <a:endParaRPr dirty="0"/>
          </a:p>
        </p:txBody>
      </p:sp>
      <p:pic>
        <p:nvPicPr>
          <p:cNvPr id="347" name="Google Shape;34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28600"/>
            <a:ext cx="1825625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4419600"/>
            <a:ext cx="1825625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 it begin with me!</a:t>
            </a:r>
            <a:endParaRPr/>
          </a:p>
        </p:txBody>
      </p:sp>
      <p:sp>
        <p:nvSpPr>
          <p:cNvPr id="356" name="Google Shape;356;p44"/>
          <p:cNvSpPr txBox="1"/>
          <p:nvPr/>
        </p:nvSpPr>
        <p:spPr>
          <a:xfrm>
            <a:off x="381000" y="13493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I welcome you to a new school year.  Be prepared to learn many mathematical concepts in 7th grade.  Do your very best every day.  Make the choice to learn!</a:t>
            </a:r>
            <a:endParaRPr dirty="0"/>
          </a:p>
          <a:p>
            <a:pPr marL="342900" marR="0" lvl="0" indent="-339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i="1" dirty="0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HAVE A GROWTH MINDSET! </a:t>
            </a:r>
            <a:r>
              <a:rPr lang="en-US" sz="3200" b="1" i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				</a:t>
            </a:r>
            <a:r>
              <a:rPr lang="en-US" sz="3200" b="1" i="1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THINK MATH!!</a:t>
            </a:r>
            <a:endParaRPr dirty="0"/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				      </a:t>
            </a:r>
            <a:r>
              <a:rPr lang="en-US" sz="3200" b="1" i="1" u="sng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20 Things to Say</a:t>
            </a:r>
            <a:endParaRPr sz="3200" b="1" i="1" dirty="0">
              <a:solidFill>
                <a:srgbClr val="FFFF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5257800"/>
            <a:ext cx="14446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0400" y="5181600"/>
            <a:ext cx="1841500" cy="13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Expectations</a:t>
            </a: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2057400" y="1828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6425" marR="0" lvl="0" indent="-606425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respectful.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responsible.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prepared.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on time.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None/>
            </a:pP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0175" y="609600"/>
            <a:ext cx="2239963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5029200"/>
            <a:ext cx="1841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28600"/>
            <a:ext cx="1524000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99997" sy="99997" flip="none" algn="tl"/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Rules</a:t>
            </a:r>
            <a:endParaRPr sz="4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1194050" y="18613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6425" marR="0" lvl="0" indent="-606425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appropriate language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directions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Stay on task</a:t>
            </a:r>
            <a:endParaRPr/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Bring all materials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Char char="•"/>
            </a:pPr>
            <a:r>
              <a:rPr lang="en-US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Raise your hand when asked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0175" y="609600"/>
            <a:ext cx="2239964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5029200"/>
            <a:ext cx="1841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28600"/>
            <a:ext cx="1524001" cy="146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Positives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457200" y="1600200"/>
            <a:ext cx="8229600" cy="52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6425" marR="0" lvl="0" indent="-606425" algn="l" rtl="0">
              <a:spcBef>
                <a:spcPts val="0"/>
              </a:spcBef>
              <a:spcAft>
                <a:spcPts val="0"/>
              </a:spcAft>
              <a:buClr>
                <a:srgbClr val="00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Verbal praise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00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recognition 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00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phone call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00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passes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00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Attendance party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381000"/>
            <a:ext cx="963613" cy="179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5257800"/>
            <a:ext cx="13239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Level 1 Consequences</a:t>
            </a: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6425" marR="0" lvl="0" indent="-606425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Warning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Conference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Contact/Conference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Counselor Referral</a:t>
            </a:r>
            <a:endParaRPr/>
          </a:p>
          <a:p>
            <a:pPr marL="606425" marR="0" lvl="0" indent="-606425" algn="l" rtl="0">
              <a:spcBef>
                <a:spcPts val="100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Comic Sans MS"/>
              <a:buChar char="•"/>
            </a:pPr>
            <a:r>
              <a:rPr lang="en-US" sz="40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Office Referral</a:t>
            </a:r>
            <a:endParaRPr/>
          </a:p>
        </p:txBody>
      </p:sp>
      <p:pic>
        <p:nvPicPr>
          <p:cNvPr id="270" name="Google Shape;27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3886200"/>
            <a:ext cx="1290638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2286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1E9EC"/>
                </a:solidFill>
                <a:latin typeface="Garamond"/>
                <a:ea typeface="Garamond"/>
                <a:cs typeface="Garamond"/>
                <a:sym typeface="Garamond"/>
              </a:rPr>
              <a:t>Automatic Referral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Comic Sans MS"/>
              <a:buChar char="•"/>
            </a:pP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*Fighting		 *</a:t>
            </a:r>
            <a:r>
              <a:rPr lang="en-US" sz="3000" b="1">
                <a:solidFill>
                  <a:srgbClr val="FFE70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Stopping class from</a:t>
            </a: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339725" marR="0" lvl="0" indent="-339725" algn="l" rtl="0">
              <a:spcBef>
                <a:spcPts val="75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Comic Sans MS"/>
              <a:buChar char="•"/>
            </a:pP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lang="en-US" sz="3000" b="1">
                <a:solidFill>
                  <a:srgbClr val="FFE70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Vandalism</a:t>
            </a: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  </a:t>
            </a:r>
            <a:r>
              <a:rPr lang="en-US" sz="3000" b="1">
                <a:solidFill>
                  <a:srgbClr val="FFE70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functioning</a:t>
            </a:r>
            <a:endParaRPr/>
          </a:p>
          <a:p>
            <a:pPr marL="339725" marR="0" lvl="0" indent="-339725" algn="l" rtl="0">
              <a:spcBef>
                <a:spcPts val="75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Comic Sans MS"/>
              <a:buChar char="•"/>
            </a:pP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*Truancy/Skipping *Fire Alarm/Graffiti </a:t>
            </a:r>
            <a:endParaRPr/>
          </a:p>
          <a:p>
            <a:pPr marL="339725" marR="0" lvl="0" indent="-339725" algn="l" rtl="0">
              <a:spcBef>
                <a:spcPts val="75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Comic Sans MS"/>
              <a:buChar char="•"/>
            </a:pP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lang="en-US" sz="3000" b="1">
                <a:solidFill>
                  <a:srgbClr val="FFE701"/>
                </a:solidFill>
                <a:latin typeface="Comic Sans MS"/>
                <a:ea typeface="Comic Sans MS"/>
                <a:cs typeface="Comic Sans MS"/>
                <a:sym typeface="Comic Sans MS"/>
              </a:rPr>
              <a:t>Vulgar language</a:t>
            </a: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 *</a:t>
            </a:r>
            <a:r>
              <a:rPr lang="en-US" sz="3000" b="1">
                <a:solidFill>
                  <a:srgbClr val="FFE70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Overt defiance and</a:t>
            </a:r>
            <a:endParaRPr/>
          </a:p>
          <a:p>
            <a:pPr marL="339725" marR="0" lvl="0" indent="-339725" algn="l" rtl="0">
              <a:spcBef>
                <a:spcPts val="75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Comic Sans MS"/>
              <a:buChar char="•"/>
            </a:pPr>
            <a:r>
              <a:rPr lang="en-US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*Weapons</a:t>
            </a:r>
            <a:r>
              <a:rPr lang="en-US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  <a:r>
              <a:rPr lang="en-US" sz="3000" b="1">
                <a:solidFill>
                  <a:srgbClr val="FFE70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disrespect</a:t>
            </a:r>
            <a:endParaRPr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953000"/>
            <a:ext cx="1814513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4648200"/>
            <a:ext cx="19304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4495800"/>
            <a:ext cx="1812925" cy="181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MATH GRADING POLICY: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457200" y="1600200"/>
            <a:ext cx="86106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Minor Grade (Assignment/Activity): </a:t>
            </a:r>
            <a:r>
              <a:rPr lang="en-US" sz="48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</a:t>
            </a:r>
            <a:endParaRPr dirty="0"/>
          </a:p>
          <a:p>
            <a:pPr marL="339725" marR="0" lvl="0" indent="-339725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39725" marR="0" lvl="0" indent="-339725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39725" marR="0" lvl="0" indent="-339725" algn="l" rtl="0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 Grade (Test/Project):  														</a:t>
            </a:r>
            <a:r>
              <a:rPr lang="en-US" sz="48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60%</a:t>
            </a:r>
            <a:endParaRPr dirty="0"/>
          </a:p>
          <a:p>
            <a:pPr marL="339725" marR="0" lvl="0" indent="-339725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 dirty="0"/>
          </a:p>
          <a:p>
            <a:pPr marL="339725" marR="0" lvl="0" indent="-339725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8204" y="3205955"/>
            <a:ext cx="1809750" cy="156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06" y="4876800"/>
            <a:ext cx="1566863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5304" y="5170487"/>
            <a:ext cx="12477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4675" y="2957732"/>
            <a:ext cx="2713038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18261" y="2044200"/>
            <a:ext cx="909637" cy="89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7616" y="2937962"/>
            <a:ext cx="1165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/>
        </p:nvSpPr>
        <p:spPr>
          <a:xfrm>
            <a:off x="412092" y="134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Math Supplies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28600" y="1600200"/>
            <a:ext cx="4821702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 subject spiral</a:t>
            </a:r>
            <a:r>
              <a:rPr lang="en-US" sz="2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1.5” binder/ 5 tabs </a:t>
            </a:r>
            <a:endParaRPr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Glue Bottle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Scissors</a:t>
            </a: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4648200" y="1600200"/>
            <a:ext cx="4191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Pencils &amp; Erasers</a:t>
            </a:r>
            <a:endParaRPr dirty="0"/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 Dry Erase Markers</a:t>
            </a:r>
            <a:endParaRPr dirty="0"/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  <a:sym typeface="Arial"/>
              </a:rPr>
              <a:t>Highlighters/Crayons/Markers</a:t>
            </a:r>
            <a:endParaRPr sz="2000" dirty="0"/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Lined 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Ear buds</a:t>
            </a:r>
            <a:endParaRPr dirty="0">
              <a:solidFill>
                <a:schemeClr val="bg1"/>
              </a:solidFill>
            </a:endParaRPr>
          </a:p>
          <a:p>
            <a:pPr marL="339725" marR="0" lvl="0" indent="-161925" algn="l" rtl="0"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endParaRPr sz="28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339725" algn="l" rtl="0">
              <a:spcBef>
                <a:spcPts val="7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3599" y="4333876"/>
            <a:ext cx="184467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114800"/>
            <a:ext cx="18161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457200"/>
            <a:ext cx="1825625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02939" y="3848100"/>
            <a:ext cx="1652588" cy="14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/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Procedures</a:t>
            </a:r>
            <a:endParaRPr/>
          </a:p>
        </p:txBody>
      </p:sp>
      <p:sp>
        <p:nvSpPr>
          <p:cNvPr id="317" name="Google Shape;317;p39"/>
          <p:cNvSpPr txBox="1"/>
          <p:nvPr/>
        </p:nvSpPr>
        <p:spPr>
          <a:xfrm>
            <a:off x="457200" y="7620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6425" marR="0" lvl="0" indent="-6064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Char char="•"/>
            </a:pPr>
            <a:r>
              <a:rPr lang="en-US" sz="2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Bring your materials to class every day &amp; be prepared.</a:t>
            </a:r>
            <a:endParaRPr dirty="0"/>
          </a:p>
          <a:p>
            <a:pPr marL="606425" marR="0" lvl="0" indent="-4286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None/>
            </a:pPr>
            <a:endParaRPr sz="28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Char char="•"/>
            </a:pPr>
            <a:r>
              <a:rPr lang="en-US" sz="28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Upon entering the classroom, sharpen your pencils.</a:t>
            </a:r>
            <a:endParaRPr dirty="0"/>
          </a:p>
          <a:p>
            <a:pPr marL="606425" marR="0" lvl="0" indent="-4286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None/>
            </a:pPr>
            <a:endParaRPr sz="28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Char char="•"/>
            </a:pPr>
            <a:r>
              <a:rPr lang="en-US" sz="2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beginning of class, you will work on Warm-ups for about 10 minutes.  After reviewing the warm-ups, we will review </a:t>
            </a:r>
            <a:r>
              <a:rPr lang="en-US" sz="2800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paper</a:t>
            </a:r>
            <a:r>
              <a:rPr lang="en-US" sz="2800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 given the previous day.  Then, we will work on the day’s activity and/or lesson.</a:t>
            </a:r>
            <a:endParaRPr dirty="0"/>
          </a:p>
          <a:p>
            <a:pPr marL="606425" marR="0" lvl="0" indent="-4286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None/>
            </a:pPr>
            <a:endParaRPr sz="8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6425" marR="0" lvl="0" indent="-6064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Comic Sans MS"/>
              <a:buChar char="•"/>
            </a:pPr>
            <a:r>
              <a:rPr lang="en-US" sz="28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working in groups, every student is responsible for working on the activity.  Help each other and learn from each other. </a:t>
            </a:r>
            <a:endParaRPr dirty="0"/>
          </a:p>
          <a:p>
            <a:pPr marL="606425" marR="0" lvl="0" indent="-606425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592</Words>
  <Application>Microsoft Office PowerPoint</Application>
  <PresentationFormat>On-screen Show (4:3)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Noto Sans Symbols</vt:lpstr>
      <vt:lpstr>Century Gothic</vt:lpstr>
      <vt:lpstr>Arial</vt:lpstr>
      <vt:lpstr>Comic Sans MS</vt:lpstr>
      <vt:lpstr>Garamond</vt:lpstr>
      <vt:lpstr>Times New Roman</vt:lpstr>
      <vt:lpstr>Algerian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Topics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Elizabeth</dc:creator>
  <cp:lastModifiedBy>Garcia, Elizabeth</cp:lastModifiedBy>
  <cp:revision>4</cp:revision>
  <dcterms:modified xsi:type="dcterms:W3CDTF">2019-08-12T22:35:09Z</dcterms:modified>
</cp:coreProperties>
</file>