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4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8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2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7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5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1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4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8CCE-DEA4-4261-86EE-3F115C87F39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006A-E775-46DE-9A41-93E5F9178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vaello@sharylandisd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2450" y="2286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Calligraphy" pitchFamily="66" charset="0"/>
              </a:rPr>
              <a:t> </a:t>
            </a:r>
            <a:r>
              <a:rPr lang="en-US" sz="3600" dirty="0" smtClean="0">
                <a:latin typeface="Lucida Calligraphy" pitchFamily="66" charset="0"/>
              </a:rPr>
              <a:t>Curriculum Night 2019-2020</a:t>
            </a:r>
            <a:endParaRPr lang="en-US" sz="1200" dirty="0">
              <a:latin typeface="Lucida Calligraphy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102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b="1" dirty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Math </a:t>
            </a:r>
            <a:r>
              <a:rPr lang="en-US" sz="7200" b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Curriculum</a:t>
            </a:r>
            <a:endParaRPr lang="en-US" sz="7200" dirty="0"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r>
              <a:rPr lang="en-US" sz="6400" b="1" i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Pre-Algebra</a:t>
            </a:r>
            <a:endParaRPr lang="en-US" sz="6400" i="1" dirty="0"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en-US" sz="64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One </a:t>
            </a:r>
            <a:r>
              <a:rPr lang="en-US" sz="6400" dirty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Lesson every </a:t>
            </a:r>
            <a:r>
              <a:rPr lang="en-US" sz="64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day. </a:t>
            </a:r>
          </a:p>
          <a:p>
            <a:pPr algn="ctr">
              <a:buNone/>
            </a:pPr>
            <a:r>
              <a:rPr lang="en-US" sz="64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en-US" sz="4800" i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If your child is taking a Pre-</a:t>
            </a:r>
            <a:r>
              <a:rPr lang="en-US" sz="4800" i="1" dirty="0" err="1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Ap</a:t>
            </a:r>
            <a:r>
              <a:rPr lang="en-US" sz="4800" i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class please read the grading policy.</a:t>
            </a:r>
          </a:p>
          <a:p>
            <a:pPr>
              <a:buNone/>
            </a:pPr>
            <a:endParaRPr lang="en-US" sz="4800" i="1" dirty="0" smtClean="0"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4800" b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IMPORTANT:</a:t>
            </a:r>
          </a:p>
          <a:p>
            <a:pPr>
              <a:buNone/>
            </a:pPr>
            <a:r>
              <a:rPr lang="en-US" sz="4400" b="1" i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A GRAPHING CALCULATOR is required for these courses: </a:t>
            </a:r>
          </a:p>
          <a:p>
            <a:pPr>
              <a:buNone/>
            </a:pPr>
            <a:r>
              <a:rPr lang="en-US" sz="4400" b="1" i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TI-83 PLUS, TI-84, TI-84 PLUS.</a:t>
            </a:r>
            <a:endParaRPr lang="en-US" sz="4400" b="1" i="1" dirty="0"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6400" b="1" dirty="0" smtClean="0"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en-US" sz="6400" b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Assessments:</a:t>
            </a:r>
          </a:p>
          <a:p>
            <a:pPr>
              <a:buNone/>
            </a:pPr>
            <a:r>
              <a:rPr lang="en-US" sz="56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Cumulative </a:t>
            </a:r>
            <a:r>
              <a:rPr lang="en-US" sz="5600" dirty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Test every </a:t>
            </a:r>
            <a:r>
              <a:rPr lang="en-US" sz="56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Friday</a:t>
            </a:r>
          </a:p>
          <a:p>
            <a:pPr>
              <a:buNone/>
            </a:pPr>
            <a:r>
              <a:rPr lang="en-US" sz="56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 DPA 1 – Sept 23-27</a:t>
            </a:r>
          </a:p>
          <a:p>
            <a:pPr>
              <a:buNone/>
            </a:pPr>
            <a:r>
              <a:rPr lang="en-US" sz="56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 DPA 2 – Oct 28 - Nov1</a:t>
            </a:r>
          </a:p>
          <a:p>
            <a:pPr>
              <a:buNone/>
            </a:pPr>
            <a:r>
              <a:rPr lang="en-US" sz="56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 DPA 3 - Semester Exam: Dec 16 - 20</a:t>
            </a:r>
          </a:p>
          <a:p>
            <a:pPr>
              <a:buNone/>
            </a:pPr>
            <a:r>
              <a:rPr lang="en-US" sz="56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 DPA 4 – Benchmark Jan 21 </a:t>
            </a:r>
          </a:p>
          <a:p>
            <a:pPr>
              <a:buNone/>
            </a:pPr>
            <a:r>
              <a:rPr lang="en-US" sz="6400" dirty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64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Final Exam: May 18</a:t>
            </a:r>
          </a:p>
          <a:p>
            <a:pPr>
              <a:buNone/>
            </a:pPr>
            <a:r>
              <a:rPr lang="en-US" sz="6400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algn="ctr">
              <a:lnSpc>
                <a:spcPct val="20000"/>
              </a:lnSpc>
              <a:spcBef>
                <a:spcPts val="0"/>
              </a:spcBef>
              <a:buNone/>
            </a:pPr>
            <a:r>
              <a:rPr lang="en-US" sz="6400" dirty="0" smtClean="0">
                <a:solidFill>
                  <a:srgbClr val="FF0000"/>
                </a:solidFill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*Please Join Remind* </a:t>
            </a:r>
          </a:p>
          <a:p>
            <a:pPr marL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4800" dirty="0" smtClean="0">
              <a:solidFill>
                <a:srgbClr val="FF0000"/>
              </a:solidFill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Please see website or google classroom for remind codes</a:t>
            </a:r>
            <a:endParaRPr lang="en-US" sz="4000" dirty="0" smtClean="0">
              <a:solidFill>
                <a:srgbClr val="FF0000"/>
              </a:solidFill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en-US" sz="6400" dirty="0">
              <a:solidFill>
                <a:srgbClr val="FF0000"/>
              </a:solidFill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6400" b="1" dirty="0">
                <a:latin typeface="Eras Medium ITC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6400" b="1" dirty="0" smtClean="0">
                <a:latin typeface="Eras Medium ITC" pitchFamily="34" charset="0"/>
                <a:ea typeface="Arial Unicode MS" pitchFamily="34" charset="-128"/>
                <a:cs typeface="Arial Unicode MS" pitchFamily="34" charset="-128"/>
              </a:rPr>
              <a:t>      </a:t>
            </a:r>
            <a:endParaRPr lang="en-US" sz="6400" dirty="0">
              <a:latin typeface="Eras Medium ITC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4800" b="1" i="1" dirty="0" smtClean="0">
              <a:latin typeface="Eras Medium ITC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4800" b="1" i="1" dirty="0">
                <a:latin typeface="Eras Medium ITC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endParaRPr lang="en-US" sz="4800" i="1" dirty="0">
              <a:latin typeface="Eras Medium ITC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6400" dirty="0">
                <a:latin typeface="Eras Medium ITC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>
              <a:buNone/>
            </a:pPr>
            <a:r>
              <a:rPr lang="en-US" sz="5600" dirty="0">
                <a:latin typeface="Eras Medium ITC" pitchFamily="34" charset="0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038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i="1" dirty="0" smtClean="0">
                <a:latin typeface="Constantia" panose="02030602050306030303" pitchFamily="18" charset="0"/>
              </a:rPr>
              <a:t>Math STAAR Test .</a:t>
            </a:r>
            <a:endParaRPr lang="en-US" sz="1400" b="1" i="1" dirty="0">
              <a:latin typeface="Constantia" panose="02030602050306030303" pitchFamily="18" charset="0"/>
            </a:endParaRPr>
          </a:p>
          <a:p>
            <a:pPr>
              <a:buNone/>
            </a:pPr>
            <a:r>
              <a:rPr lang="en-US" sz="1400" b="1" dirty="0" smtClean="0">
                <a:latin typeface="Constantia" panose="02030602050306030303" pitchFamily="18" charset="0"/>
              </a:rPr>
              <a:t>	</a:t>
            </a:r>
            <a:r>
              <a:rPr lang="en-US" sz="1400" dirty="0" smtClean="0">
                <a:latin typeface="Constantia" panose="02030602050306030303" pitchFamily="18" charset="0"/>
              </a:rPr>
              <a:t> 1</a:t>
            </a:r>
            <a:r>
              <a:rPr lang="en-US" sz="1400" baseline="30000" dirty="0" smtClean="0">
                <a:latin typeface="Constantia" panose="02030602050306030303" pitchFamily="18" charset="0"/>
              </a:rPr>
              <a:t>st</a:t>
            </a:r>
            <a:r>
              <a:rPr lang="en-US" sz="1400" dirty="0" smtClean="0">
                <a:latin typeface="Constantia" panose="02030602050306030303" pitchFamily="18" charset="0"/>
              </a:rPr>
              <a:t> Administration </a:t>
            </a:r>
            <a:r>
              <a:rPr lang="en-US" sz="1400" b="1" dirty="0" smtClean="0">
                <a:latin typeface="Constantia" panose="02030602050306030303" pitchFamily="18" charset="0"/>
              </a:rPr>
              <a:t>April </a:t>
            </a:r>
            <a:r>
              <a:rPr lang="en-US" sz="1400" b="1" dirty="0">
                <a:latin typeface="Constantia" panose="02030602050306030303" pitchFamily="18" charset="0"/>
              </a:rPr>
              <a:t>7</a:t>
            </a:r>
            <a:endParaRPr lang="en-US" sz="1400" b="1" dirty="0" smtClean="0">
              <a:latin typeface="Constantia" panose="02030602050306030303" pitchFamily="18" charset="0"/>
            </a:endParaRPr>
          </a:p>
          <a:p>
            <a:pPr>
              <a:buNone/>
            </a:pPr>
            <a:r>
              <a:rPr lang="en-US" sz="1400" b="1" dirty="0">
                <a:latin typeface="Constantia" panose="02030602050306030303" pitchFamily="18" charset="0"/>
              </a:rPr>
              <a:t>	 </a:t>
            </a:r>
            <a:r>
              <a:rPr lang="en-US" sz="1400" dirty="0" smtClean="0">
                <a:latin typeface="Constantia" panose="02030602050306030303" pitchFamily="18" charset="0"/>
              </a:rPr>
              <a:t>2</a:t>
            </a:r>
            <a:r>
              <a:rPr lang="en-US" sz="1400" baseline="30000" dirty="0" smtClean="0">
                <a:latin typeface="Constantia" panose="02030602050306030303" pitchFamily="18" charset="0"/>
              </a:rPr>
              <a:t>nd</a:t>
            </a:r>
            <a:r>
              <a:rPr lang="en-US" sz="1400" dirty="0" smtClean="0">
                <a:latin typeface="Constantia" panose="02030602050306030303" pitchFamily="18" charset="0"/>
              </a:rPr>
              <a:t> Administration </a:t>
            </a:r>
            <a:r>
              <a:rPr lang="en-US" sz="1400" b="1" dirty="0" smtClean="0">
                <a:latin typeface="Constantia" panose="02030602050306030303" pitchFamily="18" charset="0"/>
              </a:rPr>
              <a:t>May 12</a:t>
            </a:r>
          </a:p>
          <a:p>
            <a:pPr>
              <a:buNone/>
            </a:pPr>
            <a:r>
              <a:rPr lang="en-US" sz="1400" b="1" dirty="0">
                <a:latin typeface="Constantia" panose="02030602050306030303" pitchFamily="18" charset="0"/>
              </a:rPr>
              <a:t>	</a:t>
            </a:r>
            <a:r>
              <a:rPr lang="en-US" sz="1400" dirty="0" smtClean="0">
                <a:latin typeface="Constantia" panose="02030602050306030303" pitchFamily="18" charset="0"/>
              </a:rPr>
              <a:t> 3</a:t>
            </a:r>
            <a:r>
              <a:rPr lang="en-US" sz="1400" baseline="30000" dirty="0" smtClean="0">
                <a:latin typeface="Constantia" panose="02030602050306030303" pitchFamily="18" charset="0"/>
              </a:rPr>
              <a:t>rd</a:t>
            </a:r>
            <a:r>
              <a:rPr lang="en-US" sz="1400" dirty="0" smtClean="0">
                <a:latin typeface="Constantia" panose="02030602050306030303" pitchFamily="18" charset="0"/>
              </a:rPr>
              <a:t> Administration </a:t>
            </a:r>
            <a:r>
              <a:rPr lang="en-US" sz="1400" b="1" dirty="0" smtClean="0">
                <a:latin typeface="Constantia" panose="02030602050306030303" pitchFamily="18" charset="0"/>
              </a:rPr>
              <a:t>June 24 </a:t>
            </a:r>
          </a:p>
          <a:p>
            <a:pPr>
              <a:buNone/>
            </a:pPr>
            <a:r>
              <a:rPr lang="en-US" sz="1400" dirty="0">
                <a:latin typeface="Constantia" panose="02030602050306030303" pitchFamily="18" charset="0"/>
              </a:rPr>
              <a:t>	</a:t>
            </a:r>
            <a:endParaRPr lang="en-US" sz="1400" b="1" dirty="0" smtClean="0"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r>
              <a:rPr lang="en-US" sz="1400" b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TUTORIALS</a:t>
            </a:r>
            <a:endParaRPr lang="en-US" sz="1400" b="1" i="1" dirty="0"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1400" b="1" i="1" dirty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1400" b="1" i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Tues</a:t>
            </a:r>
            <a:r>
              <a:rPr lang="en-US" sz="1400" b="1" i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day</a:t>
            </a:r>
            <a:r>
              <a:rPr lang="en-US" sz="1400" b="1" i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1400" b="1" i="1" dirty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4:00 – </a:t>
            </a:r>
            <a:r>
              <a:rPr lang="en-US" sz="1400" b="1" i="1" dirty="0" smtClean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4:45</a:t>
            </a:r>
            <a:endParaRPr lang="en-US" sz="1400" b="1" i="1" dirty="0">
              <a:latin typeface="Constantia" panose="02030602050306030303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1400" b="1" i="1" dirty="0">
                <a:latin typeface="Constantia" panose="02030602050306030303" pitchFamily="18" charset="0"/>
                <a:ea typeface="Arial Unicode MS" pitchFamily="34" charset="-128"/>
                <a:cs typeface="Arial Unicode MS" pitchFamily="34" charset="-128"/>
              </a:rPr>
              <a:t>		      Transportation available</a:t>
            </a:r>
          </a:p>
          <a:p>
            <a:pPr>
              <a:buNone/>
            </a:pPr>
            <a:r>
              <a:rPr lang="en-US" sz="1600" b="1" dirty="0" smtClean="0">
                <a:latin typeface="Constantia" panose="02030602050306030303" pitchFamily="18" charset="0"/>
              </a:rPr>
              <a:t>Contact:</a:t>
            </a:r>
          </a:p>
          <a:p>
            <a:pPr>
              <a:buNone/>
            </a:pPr>
            <a:r>
              <a:rPr lang="en-US" sz="1400" dirty="0" smtClean="0">
                <a:latin typeface="Constantia" panose="02030602050306030303" pitchFamily="18" charset="0"/>
              </a:rPr>
              <a:t>	E-mail</a:t>
            </a:r>
            <a:r>
              <a:rPr lang="en-US" sz="1400" i="1" dirty="0" smtClean="0">
                <a:latin typeface="Constantia" panose="02030602050306030303" pitchFamily="18" charset="0"/>
              </a:rPr>
              <a:t>: </a:t>
            </a:r>
            <a:r>
              <a:rPr lang="en-US" sz="1400" i="1" u="sng" dirty="0" smtClean="0">
                <a:latin typeface="Constantia" panose="02030602050306030303" pitchFamily="18" charset="0"/>
                <a:hlinkClick r:id="rId2"/>
              </a:rPr>
              <a:t>jvaello</a:t>
            </a:r>
            <a:r>
              <a:rPr lang="en-US" sz="1400" i="1" u="sng" dirty="0" smtClean="0">
                <a:latin typeface="Constantia" panose="02030602050306030303" pitchFamily="18" charset="0"/>
                <a:hlinkClick r:id="rId2"/>
              </a:rPr>
              <a:t>@sharylandisd.org</a:t>
            </a:r>
            <a:endParaRPr lang="en-US" sz="1400" i="1" u="sng" dirty="0">
              <a:latin typeface="Constantia" panose="02030602050306030303" pitchFamily="18" charset="0"/>
            </a:endParaRPr>
          </a:p>
          <a:p>
            <a:pPr>
              <a:buNone/>
            </a:pPr>
            <a:r>
              <a:rPr lang="en-US" sz="1400" i="1" dirty="0" smtClean="0">
                <a:latin typeface="Constantia" panose="02030602050306030303" pitchFamily="18" charset="0"/>
              </a:rPr>
              <a:t>      </a:t>
            </a:r>
            <a:r>
              <a:rPr lang="en-US" sz="1400" i="1" dirty="0" smtClean="0">
                <a:latin typeface="Constantia" panose="02030602050306030303" pitchFamily="18" charset="0"/>
              </a:rPr>
              <a:t>Conference time:  </a:t>
            </a:r>
            <a:r>
              <a:rPr lang="en-US" sz="1400" i="1" dirty="0" smtClean="0">
                <a:latin typeface="Constantia" panose="02030602050306030303" pitchFamily="18" charset="0"/>
              </a:rPr>
              <a:t>11:05 </a:t>
            </a:r>
            <a:r>
              <a:rPr lang="en-US" sz="1400" i="1" dirty="0" smtClean="0">
                <a:latin typeface="Constantia" panose="02030602050306030303" pitchFamily="18" charset="0"/>
              </a:rPr>
              <a:t>to </a:t>
            </a:r>
            <a:r>
              <a:rPr lang="en-US" sz="1400" i="1" dirty="0" smtClean="0">
                <a:latin typeface="Constantia" panose="02030602050306030303" pitchFamily="18" charset="0"/>
              </a:rPr>
              <a:t>11:35 </a:t>
            </a:r>
            <a:endParaRPr lang="en-US" sz="1400" i="1" dirty="0">
              <a:latin typeface="Constantia" panose="02030602050306030303" pitchFamily="18" charset="0"/>
            </a:endParaRPr>
          </a:p>
          <a:p>
            <a:pPr>
              <a:buNone/>
            </a:pPr>
            <a:r>
              <a:rPr lang="en-US" sz="1400" b="1" u="sng" dirty="0" smtClean="0">
                <a:latin typeface="Constantia" panose="02030602050306030303" pitchFamily="18" charset="0"/>
              </a:rPr>
              <a:t>NOTE: </a:t>
            </a:r>
            <a:r>
              <a:rPr lang="en-US" sz="1400" i="1" u="sng" dirty="0" smtClean="0">
                <a:latin typeface="Constantia" panose="02030602050306030303" pitchFamily="18" charset="0"/>
              </a:rPr>
              <a:t>If you have any concerns about your </a:t>
            </a:r>
            <a:r>
              <a:rPr lang="en-US" sz="1400" i="1" u="sng" dirty="0" smtClean="0">
                <a:latin typeface="Constantia" panose="02030602050306030303" pitchFamily="18" charset="0"/>
              </a:rPr>
              <a:t>child’s </a:t>
            </a:r>
            <a:r>
              <a:rPr lang="en-US" sz="1400" i="1" u="sng" dirty="0" smtClean="0">
                <a:latin typeface="Constantia" panose="02030602050306030303" pitchFamily="18" charset="0"/>
              </a:rPr>
              <a:t>academic performance and/or behavior please email me.</a:t>
            </a:r>
          </a:p>
          <a:p>
            <a:pPr>
              <a:buNone/>
            </a:pPr>
            <a:endParaRPr lang="en-US" sz="1400" i="1" dirty="0">
              <a:latin typeface="Eras Medium ITC" pitchFamily="34" charset="0"/>
            </a:endParaRPr>
          </a:p>
          <a:p>
            <a:pPr>
              <a:buNone/>
            </a:pPr>
            <a:r>
              <a:rPr lang="en-US" sz="1400" b="1" i="1" dirty="0" smtClean="0">
                <a:latin typeface="Eras Medium ITC" pitchFamily="34" charset="0"/>
              </a:rPr>
              <a:t>			</a:t>
            </a:r>
            <a:r>
              <a:rPr lang="en-US" sz="2000" b="1" dirty="0" smtClean="0">
                <a:latin typeface="Monotype Corsiva" pitchFamily="66" charset="0"/>
              </a:rPr>
              <a:t>Thanks for Coming!</a:t>
            </a:r>
            <a:endParaRPr lang="en-US" sz="2000" dirty="0" smtClean="0">
              <a:latin typeface="Monotype Corsiva" pitchFamily="66" charset="0"/>
            </a:endParaRPr>
          </a:p>
          <a:p>
            <a:pPr algn="r">
              <a:buNone/>
            </a:pPr>
            <a:r>
              <a:rPr lang="en-US" sz="1400" b="1" i="1" dirty="0" smtClean="0">
                <a:latin typeface="Monotype Corsiva" pitchFamily="66" charset="0"/>
              </a:rPr>
              <a:t>Mrs. </a:t>
            </a:r>
            <a:r>
              <a:rPr lang="en-US" sz="1400" b="1" i="1" dirty="0" smtClean="0">
                <a:latin typeface="Monotype Corsiva" pitchFamily="66" charset="0"/>
              </a:rPr>
              <a:t>Mata– </a:t>
            </a:r>
            <a:r>
              <a:rPr lang="en-US" sz="1400" b="1" i="1" dirty="0" smtClean="0">
                <a:latin typeface="Monotype Corsiva" pitchFamily="66" charset="0"/>
              </a:rPr>
              <a:t>8</a:t>
            </a:r>
            <a:r>
              <a:rPr lang="en-US" sz="1400" b="1" i="1" baseline="30000" dirty="0" smtClean="0">
                <a:latin typeface="Monotype Corsiva" pitchFamily="66" charset="0"/>
              </a:rPr>
              <a:t>th</a:t>
            </a:r>
            <a:r>
              <a:rPr lang="en-US" sz="1400" b="1" i="1" dirty="0" smtClean="0">
                <a:latin typeface="Monotype Corsiva" pitchFamily="66" charset="0"/>
              </a:rPr>
              <a:t> Grade Math Teacher</a:t>
            </a:r>
            <a:endParaRPr lang="en-US" sz="14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C 4.72222E-6 0.03311 0.02708 0.05996 0.06006 0.05996 C 0.09895 0.05996 0.11302 0.0301 0.11892 0.01204 L 0.125 -0.01203 C 0.13107 -0.03009 0.146 -0.05995 0.18993 -0.05995 C 0.21805 -0.05995 0.25 -0.0331 0.25 -3.7037E-6 C 0.25 0.03311 0.21805 0.05996 0.18993 0.05996 C 0.146 0.05996 0.13107 0.0301 0.125 0.01204 L 0.11892 -0.01203 C 0.11302 -0.03009 0.09895 -0.05995 0.06006 -0.05995 C 0.02708 -0.05995 4.72222E-6 -0.0331 4.72222E-6 -3.7037E-6 Z " pathEditMode="relative" rAng="0" ptsTypes="AAAAAAAAA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C 4.72222E-6 0.03311 0.02708 0.05996 0.06006 0.05996 C 0.09895 0.05996 0.11302 0.0301 0.11892 0.01204 L 0.125 -0.01203 C 0.13107 -0.03009 0.146 -0.05995 0.18993 -0.05995 C 0.21805 -0.05995 0.25 -0.0331 0.25 -3.7037E-6 C 0.25 0.03311 0.21805 0.05996 0.18993 0.05996 C 0.146 0.05996 0.13107 0.0301 0.125 0.01204 L 0.11892 -0.01203 C 0.11302 -0.03009 0.09895 -0.05995 0.06006 -0.05995 C 0.02708 -0.05995 4.72222E-6 -0.0331 4.72222E-6 -3.7037E-6 Z " pathEditMode="relative" rAng="0" ptsTypes="AAAAAAAAA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111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Constantia</vt:lpstr>
      <vt:lpstr>Eras Medium ITC</vt:lpstr>
      <vt:lpstr>Lucida Calligraphy</vt:lpstr>
      <vt:lpstr>Monotype Corsiva</vt:lpstr>
      <vt:lpstr>Office Theme</vt:lpstr>
      <vt:lpstr> Curriculum Night 2019-2020</vt:lpstr>
    </vt:vector>
  </TitlesOfParts>
  <Company>Sharyland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Curriculum Night Mrs. Miller – Pre-Algebra &amp; Algebra 1</dc:title>
  <dc:creator>berthamiller</dc:creator>
  <cp:lastModifiedBy>Vaello, Jerri L.</cp:lastModifiedBy>
  <cp:revision>33</cp:revision>
  <cp:lastPrinted>2015-03-03T14:45:53Z</cp:lastPrinted>
  <dcterms:created xsi:type="dcterms:W3CDTF">2010-09-09T16:17:06Z</dcterms:created>
  <dcterms:modified xsi:type="dcterms:W3CDTF">2019-09-03T17:20:08Z</dcterms:modified>
</cp:coreProperties>
</file>